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71" r:id="rId4"/>
    <p:sldId id="270" r:id="rId5"/>
    <p:sldId id="258" r:id="rId6"/>
    <p:sldId id="263" r:id="rId7"/>
    <p:sldId id="262" r:id="rId8"/>
    <p:sldId id="265" r:id="rId9"/>
    <p:sldId id="267" r:id="rId10"/>
    <p:sldId id="266" r:id="rId11"/>
    <p:sldId id="272" r:id="rId12"/>
    <p:sldId id="261" r:id="rId13"/>
    <p:sldId id="259" r:id="rId14"/>
    <p:sldId id="26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/>
    <p:restoredTop sz="94745"/>
  </p:normalViewPr>
  <p:slideViewPr>
    <p:cSldViewPr snapToGrid="0" snapToObjects="1">
      <p:cViewPr varScale="1">
        <p:scale>
          <a:sx n="105" d="100"/>
          <a:sy n="105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3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2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94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3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4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33586CF-7433-2645-B882-A2C0D34F1F7B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154E66F-8401-404A-9DF5-109B79A6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0F54-A313-7E4D-826F-E25E6D472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46747"/>
            <a:ext cx="8991600" cy="2985917"/>
          </a:xfrm>
        </p:spPr>
        <p:txBody>
          <a:bodyPr>
            <a:normAutofit/>
          </a:bodyPr>
          <a:lstStyle/>
          <a:p>
            <a:r>
              <a:rPr lang="en-US" dirty="0"/>
              <a:t>Modeling of the Greenland glacial isostatic adjustment in response to projected ice mass loss in the coming centuries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B289-17B4-7643-876E-0D31A5F91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Mila Lubeck</a:t>
            </a:r>
          </a:p>
          <a:p>
            <a:r>
              <a:rPr lang="en-US" dirty="0"/>
              <a:t>Project Mentor: Dr. Christopher Harig</a:t>
            </a:r>
          </a:p>
        </p:txBody>
      </p:sp>
    </p:spTree>
    <p:extLst>
      <p:ext uri="{BB962C8B-B14F-4D97-AF65-F5344CB8AC3E}">
        <p14:creationId xmlns:p14="http://schemas.microsoft.com/office/powerpoint/2010/main" val="212035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C8C3A-2379-0043-9772-1943A86B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3672"/>
            <a:ext cx="7729728" cy="1188720"/>
          </a:xfrm>
        </p:spPr>
        <p:txBody>
          <a:bodyPr/>
          <a:lstStyle/>
          <a:p>
            <a:r>
              <a:rPr lang="en-US" dirty="0"/>
              <a:t>Rate of Ice Mass Loss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34639818-0D2A-1C4F-B5F7-99C4B370BB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232" r="8772" b="1"/>
          <a:stretch/>
        </p:blipFill>
        <p:spPr>
          <a:xfrm>
            <a:off x="2317101" y="1670304"/>
            <a:ext cx="6973203" cy="476078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AC4EBA-E53B-AC43-820B-8B772D5C31E8}"/>
              </a:ext>
            </a:extLst>
          </p:cNvPr>
          <p:cNvSpPr txBox="1"/>
          <p:nvPr/>
        </p:nvSpPr>
        <p:spPr>
          <a:xfrm>
            <a:off x="3524864" y="4992018"/>
            <a:ext cx="417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-192.4439 Gt/year of ice mass loss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7458E-14C1-844E-B6D3-031074AF41F1}"/>
              </a:ext>
            </a:extLst>
          </p:cNvPr>
          <p:cNvSpPr/>
          <p:nvPr/>
        </p:nvSpPr>
        <p:spPr>
          <a:xfrm>
            <a:off x="3096768" y="5925312"/>
            <a:ext cx="6193536" cy="2316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912531-619B-A847-86B2-F13A0C8E1358}"/>
              </a:ext>
            </a:extLst>
          </p:cNvPr>
          <p:cNvSpPr/>
          <p:nvPr/>
        </p:nvSpPr>
        <p:spPr>
          <a:xfrm>
            <a:off x="8680704" y="6156960"/>
            <a:ext cx="609600" cy="2741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4D99B-98B3-AB40-8695-15C807616475}"/>
              </a:ext>
            </a:extLst>
          </p:cNvPr>
          <p:cNvSpPr txBox="1"/>
          <p:nvPr/>
        </p:nvSpPr>
        <p:spPr>
          <a:xfrm>
            <a:off x="3291840" y="5925312"/>
            <a:ext cx="5998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2003                           									2017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2D4FB7-C37B-854D-82D5-5CB32C22D963}"/>
              </a:ext>
            </a:extLst>
          </p:cNvPr>
          <p:cNvSpPr/>
          <p:nvPr/>
        </p:nvSpPr>
        <p:spPr>
          <a:xfrm>
            <a:off x="5864352" y="6156960"/>
            <a:ext cx="1463040" cy="2741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47ABD-2AC1-194A-BDA1-56910090BDCD}"/>
              </a:ext>
            </a:extLst>
          </p:cNvPr>
          <p:cNvSpPr txBox="1"/>
          <p:nvPr/>
        </p:nvSpPr>
        <p:spPr>
          <a:xfrm>
            <a:off x="5803702" y="60847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(Years)</a:t>
            </a:r>
          </a:p>
        </p:txBody>
      </p:sp>
    </p:spTree>
    <p:extLst>
      <p:ext uri="{BB962C8B-B14F-4D97-AF65-F5344CB8AC3E}">
        <p14:creationId xmlns:p14="http://schemas.microsoft.com/office/powerpoint/2010/main" val="351957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F17B-A8EE-B14F-8104-18E19FC1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736893"/>
            <a:ext cx="7729728" cy="1188720"/>
          </a:xfrm>
        </p:spPr>
        <p:txBody>
          <a:bodyPr/>
          <a:lstStyle/>
          <a:p>
            <a:r>
              <a:rPr lang="en-US" dirty="0"/>
              <a:t>Projection of Ice Mass Loss</a:t>
            </a:r>
          </a:p>
        </p:txBody>
      </p:sp>
      <p:pic>
        <p:nvPicPr>
          <p:cNvPr id="7" name="Content Placeholder 6" descr="A screenshot of a map&#10;&#10;Description automatically generated">
            <a:extLst>
              <a:ext uri="{FF2B5EF4-FFF2-40B4-BE49-F238E27FC236}">
                <a16:creationId xmlns:a16="http://schemas.microsoft.com/office/drawing/2014/main" id="{9D0A52DC-81B0-EE49-BA3A-DA3E1BD1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252" y="2431817"/>
            <a:ext cx="5683429" cy="395751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2A7E6-CACA-E54C-B480-E0275DD9EB35}"/>
              </a:ext>
            </a:extLst>
          </p:cNvPr>
          <p:cNvSpPr txBox="1"/>
          <p:nvPr/>
        </p:nvSpPr>
        <p:spPr>
          <a:xfrm>
            <a:off x="7920077" y="3210245"/>
            <a:ext cx="337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By 2110 the ice mass loss will have surpassed 20,000 Gt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82CA2-F26E-EC43-A472-CC98E121A1C6}"/>
              </a:ext>
            </a:extLst>
          </p:cNvPr>
          <p:cNvSpPr/>
          <p:nvPr/>
        </p:nvSpPr>
        <p:spPr>
          <a:xfrm>
            <a:off x="1377696" y="2962656"/>
            <a:ext cx="292608" cy="46634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33932-CA22-AC49-A35A-A9AC85D18465}"/>
              </a:ext>
            </a:extLst>
          </p:cNvPr>
          <p:cNvSpPr/>
          <p:nvPr/>
        </p:nvSpPr>
        <p:spPr>
          <a:xfrm>
            <a:off x="1377696" y="2755392"/>
            <a:ext cx="292608" cy="3657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6F140-7CE6-7E41-BF25-6C778107C683}"/>
              </a:ext>
            </a:extLst>
          </p:cNvPr>
          <p:cNvSpPr txBox="1"/>
          <p:nvPr/>
        </p:nvSpPr>
        <p:spPr>
          <a:xfrm rot="16200000">
            <a:off x="1337050" y="3154879"/>
            <a:ext cx="358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421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02C5-F3A4-0844-8C0A-3D34D4A0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2AFB-EAC8-5041-AB60-C244B5E9FF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SELEN4 Fortran program (geodynamics code) will be used to project the rate of GIA 5 centuries into the future</a:t>
            </a:r>
          </a:p>
          <a:p>
            <a:r>
              <a:rPr lang="en-US" sz="2000" dirty="0"/>
              <a:t>Output will include an extrapolated rate of GIA and sea level change for several centuries</a:t>
            </a:r>
          </a:p>
          <a:p>
            <a:r>
              <a:rPr lang="en-US" sz="2000" dirty="0"/>
              <a:t>Current and future work will be included in my senior capstone </a:t>
            </a:r>
          </a:p>
        </p:txBody>
      </p:sp>
      <p:pic>
        <p:nvPicPr>
          <p:cNvPr id="6" name="Content Placeholder 5" descr="A picture containing device&#10;&#10;Description automatically generated">
            <a:extLst>
              <a:ext uri="{FF2B5EF4-FFF2-40B4-BE49-F238E27FC236}">
                <a16:creationId xmlns:a16="http://schemas.microsoft.com/office/drawing/2014/main" id="{D462D146-0151-F344-8384-9158E1448D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544625"/>
            <a:ext cx="4968172" cy="3348683"/>
          </a:xfrm>
        </p:spPr>
      </p:pic>
    </p:spTree>
    <p:extLst>
      <p:ext uri="{BB962C8B-B14F-4D97-AF65-F5344CB8AC3E}">
        <p14:creationId xmlns:p14="http://schemas.microsoft.com/office/powerpoint/2010/main" val="115923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4A04-E527-824A-AA92-624BB344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06512-1969-C64A-9D65-839F02811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623816" cy="3555492"/>
          </a:xfrm>
        </p:spPr>
        <p:txBody>
          <a:bodyPr>
            <a:noAutofit/>
          </a:bodyPr>
          <a:lstStyle/>
          <a:p>
            <a:r>
              <a:rPr lang="en-US" sz="2000" dirty="0"/>
              <a:t>Greenland loses 192 Gt/year to ice melt and calving</a:t>
            </a:r>
          </a:p>
          <a:p>
            <a:r>
              <a:rPr lang="en-US" sz="2000" dirty="0"/>
              <a:t>By 2110 the total ice mass loss will surpass 20,000 Gt</a:t>
            </a:r>
          </a:p>
          <a:p>
            <a:r>
              <a:rPr lang="en-US" sz="2000" dirty="0"/>
              <a:t>The Northwest and Southeast regions will continue to experience significant ice mass loss </a:t>
            </a:r>
          </a:p>
          <a:p>
            <a:r>
              <a:rPr lang="en-US" sz="2000" dirty="0"/>
              <a:t>The GIA will continue to respond to deglaciation of Greenland 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4D5D756-4464-D943-ADF5-4679C4D19F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3260" y="2366426"/>
            <a:ext cx="3422404" cy="3827110"/>
          </a:xfrm>
        </p:spPr>
      </p:pic>
    </p:spTree>
    <p:extLst>
      <p:ext uri="{BB962C8B-B14F-4D97-AF65-F5344CB8AC3E}">
        <p14:creationId xmlns:p14="http://schemas.microsoft.com/office/powerpoint/2010/main" val="298611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D373D-A773-5249-9898-A2358E38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6145-88F5-0D4C-A9DA-2654564E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Thank you Dr. Harig for your continual support as a research advisor and mentor. I thank the research team including Ken, Lisa,  Lavanya, and Anthony for answering my questions and being another layer of support. </a:t>
            </a:r>
          </a:p>
        </p:txBody>
      </p:sp>
    </p:spTree>
    <p:extLst>
      <p:ext uri="{BB962C8B-B14F-4D97-AF65-F5344CB8AC3E}">
        <p14:creationId xmlns:p14="http://schemas.microsoft.com/office/powerpoint/2010/main" val="332511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BEEF87-F25D-184F-B5EB-2CCC2D62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34640"/>
            <a:ext cx="7729728" cy="118872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5336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217B-A67C-2249-A29A-BD723E1CD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83429"/>
            <a:ext cx="7729728" cy="1188720"/>
          </a:xfrm>
        </p:spPr>
        <p:txBody>
          <a:bodyPr/>
          <a:lstStyle/>
          <a:p>
            <a:r>
              <a:rPr lang="en-US" dirty="0"/>
              <a:t>Greenland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E7E012-A86E-EF43-9AD9-5FD4F83588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44924" y="1732306"/>
            <a:ext cx="3039293" cy="492498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CAD19A-F621-DA47-A1AC-04E2E6C986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07783" y="1732306"/>
            <a:ext cx="3039293" cy="5073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E197A-61ED-504E-88B0-AD12AF47321B}"/>
              </a:ext>
            </a:extLst>
          </p:cNvPr>
          <p:cNvSpPr txBox="1"/>
          <p:nvPr/>
        </p:nvSpPr>
        <p:spPr>
          <a:xfrm>
            <a:off x="5191625" y="2683809"/>
            <a:ext cx="17205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Since 2003 the Southeastern and Northwestern Greenland Ice Sheet (GIS) has experienced significant ice mass loss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C82504-32C5-D044-8A63-7F2FDFD6A70B}"/>
              </a:ext>
            </a:extLst>
          </p:cNvPr>
          <p:cNvSpPr/>
          <p:nvPr/>
        </p:nvSpPr>
        <p:spPr>
          <a:xfrm rot="20241846">
            <a:off x="1937936" y="2561422"/>
            <a:ext cx="890981" cy="2304061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193B2A-9BF6-E74F-8D60-8F7BCE1A2EFB}"/>
              </a:ext>
            </a:extLst>
          </p:cNvPr>
          <p:cNvSpPr/>
          <p:nvPr/>
        </p:nvSpPr>
        <p:spPr>
          <a:xfrm rot="1587103">
            <a:off x="2902568" y="4642400"/>
            <a:ext cx="968395" cy="1962070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3BA0-1269-494C-BCD6-9B2791FD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Melt Processes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ADD7E0-3E2C-A649-A3AE-0EC0AB23D1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888" y="2675032"/>
            <a:ext cx="4694872" cy="2942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12BD5-7899-0A4D-9F76-E92BB5828870}"/>
              </a:ext>
            </a:extLst>
          </p:cNvPr>
          <p:cNvSpPr txBox="1"/>
          <p:nvPr/>
        </p:nvSpPr>
        <p:spPr>
          <a:xfrm>
            <a:off x="3188067" y="5893308"/>
            <a:ext cx="1064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Calving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3E7C8-5A32-454E-8DB3-35EC0C8B285C}"/>
              </a:ext>
            </a:extLst>
          </p:cNvPr>
          <p:cNvSpPr txBox="1"/>
          <p:nvPr/>
        </p:nvSpPr>
        <p:spPr>
          <a:xfrm>
            <a:off x="7938978" y="5893308"/>
            <a:ext cx="37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Melting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C5686F-A464-AA4D-9C10-330BF70C19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7373" y="2675033"/>
            <a:ext cx="4826344" cy="29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7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4B11-FF7B-AD47-B50A-2DB7E77E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Measure Ice Mass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36F6-E904-1B4F-A386-01EDA06AE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646" y="2636162"/>
            <a:ext cx="4271771" cy="3258726"/>
          </a:xfrm>
        </p:spPr>
        <p:txBody>
          <a:bodyPr>
            <a:normAutofit/>
          </a:bodyPr>
          <a:lstStyle/>
          <a:p>
            <a:r>
              <a:rPr lang="en-US" dirty="0"/>
              <a:t>The Gravity Recovery and Climate Experiment (GRACE) uses gravimetry to measure the time-variant gravity field</a:t>
            </a:r>
          </a:p>
          <a:p>
            <a:r>
              <a:rPr lang="en-US" dirty="0"/>
              <a:t>The gravity field is used to determine where ice sheets have lost mass</a:t>
            </a:r>
          </a:p>
          <a:p>
            <a:r>
              <a:rPr lang="en-US" dirty="0"/>
              <a:t>Greater signals from places of high gravity and vice versa</a:t>
            </a:r>
          </a:p>
          <a:p>
            <a:r>
              <a:rPr lang="en-US" dirty="0"/>
              <a:t>Ice mass loss can be used to measure the rate of vertical displacement of bedrock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D3FD7C3E-4847-0448-916B-334952D730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0417" y="2918803"/>
            <a:ext cx="4270375" cy="2693444"/>
          </a:xfr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34F554A-798C-2B4B-AAA9-4D668BEE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404" y="2434151"/>
            <a:ext cx="3037401" cy="36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5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4205-B589-4040-9536-817F32E9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30" y="523614"/>
            <a:ext cx="7729728" cy="1188720"/>
          </a:xfrm>
        </p:spPr>
        <p:txBody>
          <a:bodyPr/>
          <a:lstStyle/>
          <a:p>
            <a:r>
              <a:rPr lang="en-US" dirty="0"/>
              <a:t>Glacial Isostatic Adjustment(GIA)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99EE3-9626-CA4C-B225-C4F0393F4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4539" y="2322094"/>
            <a:ext cx="5360309" cy="3742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Deformation of the crust due to the melting of large ice sheets.</a:t>
            </a:r>
          </a:p>
          <a:p>
            <a:pPr marL="0" indent="0">
              <a:buNone/>
            </a:pPr>
            <a:r>
              <a:rPr lang="en-US" sz="2400" dirty="0"/>
              <a:t>GIA leads to:</a:t>
            </a:r>
          </a:p>
          <a:p>
            <a:r>
              <a:rPr lang="en-US" sz="2400" dirty="0"/>
              <a:t>Viscoelastic response</a:t>
            </a:r>
          </a:p>
          <a:p>
            <a:r>
              <a:rPr lang="en-US" sz="2400" dirty="0"/>
              <a:t>Sea level changes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4F26D1-4C2F-FC4E-80D2-186387FDFA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3821" y="248527"/>
            <a:ext cx="3439748" cy="636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5D31-2D98-1545-A19E-ABA02196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4693"/>
            <a:ext cx="7729728" cy="1188720"/>
          </a:xfrm>
        </p:spPr>
        <p:txBody>
          <a:bodyPr/>
          <a:lstStyle/>
          <a:p>
            <a:r>
              <a:rPr lang="en-US" dirty="0"/>
              <a:t>Viscoelastic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A499-7EEE-E349-B1C7-B3A07C8C5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237" y="2467160"/>
            <a:ext cx="5853683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Since the Last Glacial Maximum (LGM)  ~20,000 years ago:</a:t>
            </a:r>
          </a:p>
          <a:p>
            <a:r>
              <a:rPr lang="en-US" sz="2400" dirty="0"/>
              <a:t>Long-term viscous response and short-term elastic response to the melting of ice sheets from the LGM</a:t>
            </a:r>
          </a:p>
          <a:p>
            <a:r>
              <a:rPr lang="en-US" sz="2400" dirty="0"/>
              <a:t>Lithosphere responds elastically</a:t>
            </a:r>
          </a:p>
          <a:p>
            <a:r>
              <a:rPr lang="en-US" sz="2400" dirty="0"/>
              <a:t>Mantle responds viscously</a:t>
            </a:r>
          </a:p>
        </p:txBody>
      </p:sp>
      <p:pic>
        <p:nvPicPr>
          <p:cNvPr id="8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BB49E58-FDEB-AC43-8E48-C94E5F1DE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8319" y="2002452"/>
            <a:ext cx="3842580" cy="4250855"/>
          </a:xfrm>
        </p:spPr>
      </p:pic>
    </p:spTree>
    <p:extLst>
      <p:ext uri="{BB962C8B-B14F-4D97-AF65-F5344CB8AC3E}">
        <p14:creationId xmlns:p14="http://schemas.microsoft.com/office/powerpoint/2010/main" val="130902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6EB87-B89C-7345-85F2-BB2C40C4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 Level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16B4-E745-774C-AF92-2963F4994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2896" y="2638044"/>
            <a:ext cx="5559552" cy="3762756"/>
          </a:xfrm>
        </p:spPr>
        <p:txBody>
          <a:bodyPr>
            <a:noAutofit/>
          </a:bodyPr>
          <a:lstStyle/>
          <a:p>
            <a:r>
              <a:rPr lang="en-US" sz="2400" dirty="0"/>
              <a:t>When water is added or taken to the ocean the sea level changes</a:t>
            </a:r>
          </a:p>
          <a:p>
            <a:r>
              <a:rPr lang="en-US" sz="2400" dirty="0"/>
              <a:t>Sea level changes by GIA with land motion</a:t>
            </a:r>
          </a:p>
          <a:p>
            <a:r>
              <a:rPr lang="en-US" sz="2400" dirty="0"/>
              <a:t>The figure to the right displays sea level change due to deglaciation of the LGM</a:t>
            </a:r>
          </a:p>
          <a:p>
            <a:r>
              <a:rPr lang="en-US" sz="2400" dirty="0"/>
              <a:t>Sea level change is a complex Earth process</a:t>
            </a:r>
          </a:p>
          <a:p>
            <a:endParaRPr lang="en-US" sz="2400" dirty="0"/>
          </a:p>
        </p:txBody>
      </p:sp>
      <p:pic>
        <p:nvPicPr>
          <p:cNvPr id="10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4A01B0E9-A345-D74C-B3F6-D16EAA886F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3633" y="2636830"/>
            <a:ext cx="3609023" cy="3761161"/>
          </a:xfrm>
        </p:spPr>
      </p:pic>
    </p:spTree>
    <p:extLst>
      <p:ext uri="{BB962C8B-B14F-4D97-AF65-F5344CB8AC3E}">
        <p14:creationId xmlns:p14="http://schemas.microsoft.com/office/powerpoint/2010/main" val="410544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56E0-A73D-0540-A285-362D88542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Mass Loss 2003-2017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557A3-1642-8A49-9ECD-096F011CAC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total signal of mass change from 2003 to 2017 confirms that the majority of ice mass loss is from the Northwestern and Southeastern outlets which have lost about 200-300 cm water equivalent/ m</a:t>
            </a:r>
            <a:r>
              <a:rPr lang="en-US" sz="2000" baseline="30000" dirty="0"/>
              <a:t>2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AA59038-6C9E-7945-8AE9-979418537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0413" y="2457153"/>
            <a:ext cx="4973814" cy="379944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AA9DC4-EDE4-5547-AAE1-B6E629789BDE}"/>
              </a:ext>
            </a:extLst>
          </p:cNvPr>
          <p:cNvSpPr txBox="1"/>
          <p:nvPr/>
        </p:nvSpPr>
        <p:spPr>
          <a:xfrm rot="16200000">
            <a:off x="9805452" y="4084284"/>
            <a:ext cx="188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Cm water equivalent / m</a:t>
            </a:r>
            <a:r>
              <a:rPr lang="en-US" sz="1200" baseline="30000" dirty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444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59E1-50EB-2B47-8D71-C529773A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average Ice Mass Loss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9183FE-CE08-F740-9100-7018CDE2C9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7691" y="2417880"/>
            <a:ext cx="5349219" cy="398619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E426F6-4FC4-5C44-B8A0-81AEE91C222F}"/>
              </a:ext>
            </a:extLst>
          </p:cNvPr>
          <p:cNvSpPr txBox="1"/>
          <p:nvPr/>
        </p:nvSpPr>
        <p:spPr>
          <a:xfrm>
            <a:off x="1068812" y="3201052"/>
            <a:ext cx="3819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Yearly signal of mass change reflects the same patterns as the signal for the 14-year span with annual rates around mid 20 cm water equivalent/ m</a:t>
            </a:r>
            <a:r>
              <a:rPr lang="en-US" sz="2000" baseline="30000" dirty="0"/>
              <a:t>2</a:t>
            </a:r>
            <a:r>
              <a:rPr lang="en-US" sz="2000" dirty="0"/>
              <a:t> in the Northwest and Southeast</a:t>
            </a:r>
            <a:endParaRPr lang="en-US" sz="2000" baseline="30000" dirty="0"/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C79B33-E07F-4643-9DB8-4D9E1696C6E5}"/>
              </a:ext>
            </a:extLst>
          </p:cNvPr>
          <p:cNvSpPr/>
          <p:nvPr/>
        </p:nvSpPr>
        <p:spPr>
          <a:xfrm rot="16200000">
            <a:off x="9203926" y="4185938"/>
            <a:ext cx="17908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Cm water equivalent / m</a:t>
            </a:r>
            <a:r>
              <a:rPr lang="en-US" sz="1200" baseline="30000" dirty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187415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{3AA9C7BF-1256-2B4A-B003-FB4362A76FC8}tf10001120</Template>
  <TotalTime>745</TotalTime>
  <Words>497</Words>
  <Application>Microsoft Macintosh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Modeling of the Greenland glacial isostatic adjustment in response to projected ice mass loss in the coming centuries</vt:lpstr>
      <vt:lpstr>Greenland</vt:lpstr>
      <vt:lpstr>Ice Melt Processes</vt:lpstr>
      <vt:lpstr>How to Measure Ice Mass Loss</vt:lpstr>
      <vt:lpstr>Glacial Isostatic Adjustment(GIA)</vt:lpstr>
      <vt:lpstr>Viscoelastic Response</vt:lpstr>
      <vt:lpstr>Sea Level Changes</vt:lpstr>
      <vt:lpstr>Ice Mass Loss 2003-2017</vt:lpstr>
      <vt:lpstr>Annual average Ice Mass Loss</vt:lpstr>
      <vt:lpstr>Rate of Ice Mass Loss</vt:lpstr>
      <vt:lpstr>Projection of Ice Mass Loss</vt:lpstr>
      <vt:lpstr>Future work</vt:lpstr>
      <vt:lpstr>Conclusions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Lubeck, Mila Ann - (mlubeck)</dc:creator>
  <cp:lastModifiedBy>Lubeck, Mila Ann - (mlubeck)</cp:lastModifiedBy>
  <cp:revision>47</cp:revision>
  <dcterms:created xsi:type="dcterms:W3CDTF">2020-04-02T14:47:04Z</dcterms:created>
  <dcterms:modified xsi:type="dcterms:W3CDTF">2020-04-03T23:24:36Z</dcterms:modified>
</cp:coreProperties>
</file>